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77" r:id="rId2"/>
    <p:sldId id="278" r:id="rId3"/>
    <p:sldId id="258" r:id="rId4"/>
    <p:sldId id="260" r:id="rId5"/>
    <p:sldId id="262" r:id="rId6"/>
    <p:sldId id="264" r:id="rId7"/>
    <p:sldId id="265" r:id="rId8"/>
    <p:sldId id="267" r:id="rId9"/>
    <p:sldId id="272" r:id="rId10"/>
    <p:sldId id="257" r:id="rId11"/>
    <p:sldId id="263" r:id="rId12"/>
    <p:sldId id="274" r:id="rId13"/>
    <p:sldId id="276" r:id="rId14"/>
    <p:sldId id="279" r:id="rId15"/>
    <p:sldId id="273" r:id="rId16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17" autoAdjust="0"/>
    <p:restoredTop sz="94667" autoAdjust="0"/>
  </p:normalViewPr>
  <p:slideViewPr>
    <p:cSldViewPr snapToGrid="0" snapToObjects="1">
      <p:cViewPr varScale="1">
        <p:scale>
          <a:sx n="82" d="100"/>
          <a:sy n="82" d="100"/>
        </p:scale>
        <p:origin x="83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ACE32-75D8-7A40-AEB5-B371E2E5AB0C}" type="datetimeFigureOut">
              <a:rPr lang="es-ES_tradnl" smtClean="0"/>
              <a:t>06/12/2018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5400B-417B-1246-9ACD-4174E82CD5C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7064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5400B-417B-1246-9ACD-4174E82CD5CC}" type="slidenum">
              <a:rPr lang="es-ES_tradnl" smtClean="0"/>
              <a:t>6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3984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75400B-417B-1246-9ACD-4174E82CD5CC}" type="slidenum">
              <a:rPr lang="es-ES_tradnl" smtClean="0"/>
              <a:t>12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7703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75400B-417B-1246-9ACD-4174E82CD5CC}" type="slidenum">
              <a:rPr lang="es-ES_tradnl" smtClean="0"/>
              <a:t>13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98917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75400B-417B-1246-9ACD-4174E82CD5CC}" type="slidenum">
              <a:rPr lang="es-ES_tradnl" smtClean="0"/>
              <a:t>15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04589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55781-DB5C-1A4D-AD6C-40FFB4AB95E6}" type="datetimeFigureOut">
              <a:rPr lang="es-ES_tradnl" smtClean="0"/>
              <a:t>06/12/2018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2A041-4D2C-4042-BA0E-246CC432DB9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55781-DB5C-1A4D-AD6C-40FFB4AB95E6}" type="datetimeFigureOut">
              <a:rPr lang="es-ES_tradnl" smtClean="0"/>
              <a:t>06/12/2018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2A041-4D2C-4042-BA0E-246CC432DB9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0934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55781-DB5C-1A4D-AD6C-40FFB4AB95E6}" type="datetimeFigureOut">
              <a:rPr lang="es-ES_tradnl" smtClean="0"/>
              <a:t>06/12/2018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2A041-4D2C-4042-BA0E-246CC432DB9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7332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55781-DB5C-1A4D-AD6C-40FFB4AB95E6}" type="datetimeFigureOut">
              <a:rPr lang="es-ES_tradnl" smtClean="0"/>
              <a:t>06/12/2018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2A041-4D2C-4042-BA0E-246CC432DB9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los estilos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55781-DB5C-1A4D-AD6C-40FFB4AB95E6}" type="datetimeFigureOut">
              <a:rPr lang="es-ES_tradnl" smtClean="0"/>
              <a:t>06/12/2018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2A041-4D2C-4042-BA0E-246CC432DB9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55781-DB5C-1A4D-AD6C-40FFB4AB95E6}" type="datetimeFigureOut">
              <a:rPr lang="es-ES_tradnl" smtClean="0"/>
              <a:t>06/12/2018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2A041-4D2C-4042-BA0E-246CC432DB9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los estilos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los estilos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55781-DB5C-1A4D-AD6C-40FFB4AB95E6}" type="datetimeFigureOut">
              <a:rPr lang="es-ES_tradnl" smtClean="0"/>
              <a:t>06/12/2018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2A041-4D2C-4042-BA0E-246CC432DB9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46720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55781-DB5C-1A4D-AD6C-40FFB4AB95E6}" type="datetimeFigureOut">
              <a:rPr lang="es-ES_tradnl" smtClean="0"/>
              <a:t>06/12/2018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2A041-4D2C-4042-BA0E-246CC432DB9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55781-DB5C-1A4D-AD6C-40FFB4AB95E6}" type="datetimeFigureOut">
              <a:rPr lang="es-ES_tradnl" smtClean="0"/>
              <a:t>06/12/2018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2A041-4D2C-4042-BA0E-246CC432DB9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55781-DB5C-1A4D-AD6C-40FFB4AB95E6}" type="datetimeFigureOut">
              <a:rPr lang="es-ES_tradnl" smtClean="0"/>
              <a:t>06/12/2018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2A041-4D2C-4042-BA0E-246CC432DB9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529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55781-DB5C-1A4D-AD6C-40FFB4AB95E6}" type="datetimeFigureOut">
              <a:rPr lang="es-ES_tradnl" smtClean="0"/>
              <a:t>06/12/2018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2A041-4D2C-4042-BA0E-246CC432DB9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09753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55781-DB5C-1A4D-AD6C-40FFB4AB95E6}" type="datetimeFigureOut">
              <a:rPr lang="es-ES_tradnl" smtClean="0"/>
              <a:t>06/12/2018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2A041-4D2C-4042-BA0E-246CC432DB9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microsoft.com/office/2007/relationships/hdphoto" Target="../media/hdphoto1.wdp"/><Relationship Id="rId7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tiff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7" Type="http://schemas.openxmlformats.org/officeDocument/2006/relationships/image" Target="../media/image33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3.emf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0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umbredelsajama.com/" TargetMode="Externa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52BF51AC-F6E9-44BA-AE7C-F2E60A87C0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70ACB8E5-A889-49AA-B79F-F6C2496A5964}"/>
              </a:ext>
            </a:extLst>
          </p:cNvPr>
          <p:cNvSpPr/>
          <p:nvPr/>
        </p:nvSpPr>
        <p:spPr>
          <a:xfrm>
            <a:off x="2989385" y="1225062"/>
            <a:ext cx="6096000" cy="4407877"/>
          </a:xfrm>
          <a:prstGeom prst="rect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 sz="7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endParaRPr lang="es-BO" sz="1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es-BO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Jornada de Conferencias en Género y Energía</a:t>
            </a:r>
          </a:p>
          <a:p>
            <a:pPr algn="ctr"/>
            <a:endParaRPr lang="es-BO" sz="20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endParaRPr lang="es-BO" sz="20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endParaRPr lang="es-BO" sz="20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es-BO" sz="4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GÉNERO Y MINERÍA</a:t>
            </a:r>
          </a:p>
          <a:p>
            <a:pPr algn="ctr"/>
            <a:endParaRPr lang="es-BO" sz="20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endParaRPr lang="es-BO" sz="20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endParaRPr lang="es-BO" sz="20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endParaRPr lang="es-BO" sz="20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es-BO" sz="2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7 de diciembre de 2018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0F9F70DD-8B6D-401F-BC66-573456CE42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819" y="5369168"/>
            <a:ext cx="2962255" cy="1577287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A8E09B69-1E0B-4E3A-A92C-18EC9630A9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2055" y="-466183"/>
            <a:ext cx="1558636" cy="10287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2A72A0C2-ED3C-471E-BD67-D3307CB0FA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4271" y="209010"/>
            <a:ext cx="1472045" cy="97155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A948F3B7-EF29-4D12-AAC7-CC055DC132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68532" y="-383921"/>
            <a:ext cx="1807028" cy="1185862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A3E5490A-1001-4016-A534-302FAB7323E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2600" y="5621631"/>
            <a:ext cx="1349375" cy="885527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2A8033E2-8192-4A3F-8E54-6104B558882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22600" y="6064394"/>
            <a:ext cx="16383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915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8863" y="-244457"/>
            <a:ext cx="2438400" cy="16002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700" y="727093"/>
            <a:ext cx="1905000" cy="12573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9650" y="5217616"/>
            <a:ext cx="1781175" cy="116889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450" y="5915025"/>
            <a:ext cx="1905000" cy="1257300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983D628B-E79B-4BFF-B92A-5A737BDEA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37" y="727093"/>
            <a:ext cx="7493000" cy="1325563"/>
          </a:xfrm>
        </p:spPr>
        <p:txBody>
          <a:bodyPr>
            <a:normAutofit fontScale="90000"/>
          </a:bodyPr>
          <a:lstStyle/>
          <a:p>
            <a:r>
              <a:rPr lang="es-BO" b="1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En el sector privado la presencia de las mujeres es muy diferenciada</a:t>
            </a:r>
          </a:p>
        </p:txBody>
      </p:sp>
      <p:sp>
        <p:nvSpPr>
          <p:cNvPr id="10" name="Marcador de contenido 2">
            <a:extLst>
              <a:ext uri="{FF2B5EF4-FFF2-40B4-BE49-F238E27FC236}">
                <a16:creationId xmlns:a16="http://schemas.microsoft.com/office/drawing/2014/main" id="{896CB6F7-17A1-435E-B9D0-40448E32F3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0" y="2532809"/>
            <a:ext cx="7181849" cy="4062039"/>
          </a:xfrm>
        </p:spPr>
        <p:txBody>
          <a:bodyPr>
            <a:normAutofit/>
          </a:bodyPr>
          <a:lstStyle/>
          <a:p>
            <a:r>
              <a:rPr lang="es-BO" dirty="0"/>
              <a:t>Las empresas privadas mantienen en sus organizaciones </a:t>
            </a:r>
            <a:r>
              <a:rPr lang="es-BO" b="1" dirty="0"/>
              <a:t>mujeres</a:t>
            </a:r>
            <a:r>
              <a:rPr lang="es-BO" dirty="0"/>
              <a:t> en el rubro administrativo y comercial así como de medio ambiente o  relaciones comunitarias.</a:t>
            </a:r>
          </a:p>
          <a:p>
            <a:r>
              <a:rPr lang="es-BO" dirty="0"/>
              <a:t>No tienen un numero de profesionales en el rubro minero.</a:t>
            </a:r>
          </a:p>
          <a:p>
            <a:endParaRPr lang="es-BO" dirty="0"/>
          </a:p>
        </p:txBody>
      </p:sp>
      <p:pic>
        <p:nvPicPr>
          <p:cNvPr id="1026" name="Picture 2" descr="Resultado de imagen para machismo">
            <a:extLst>
              <a:ext uri="{FF2B5EF4-FFF2-40B4-BE49-F238E27FC236}">
                <a16:creationId xmlns:a16="http://schemas.microsoft.com/office/drawing/2014/main" id="{1E3BDAC1-C4CB-4136-A225-AC1FDA6CB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337" y="2592683"/>
            <a:ext cx="4010662" cy="250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do de imagen para x .png">
            <a:extLst>
              <a:ext uri="{FF2B5EF4-FFF2-40B4-BE49-F238E27FC236}">
                <a16:creationId xmlns:a16="http://schemas.microsoft.com/office/drawing/2014/main" id="{D9ECC522-247E-4683-AB62-69B483199C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7588" y="2495456"/>
            <a:ext cx="2156159" cy="220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195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CB66BB10-7117-4FA7-B1BF-0FE28CA86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311"/>
            <a:ext cx="12192000" cy="4567961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B606A70-84CD-4B43-BD62-01338AAB41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8846" y="4289922"/>
            <a:ext cx="1558636" cy="10287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9EA6E9B8-BAD1-4E60-AC4F-F3F98CC424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9123" y="5318622"/>
            <a:ext cx="1472045" cy="971550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D553BDEF-A207-4C13-A1FF-CD767050F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31" y="244973"/>
            <a:ext cx="3833557" cy="1080590"/>
          </a:xfrm>
          <a:solidFill>
            <a:schemeClr val="tx1">
              <a:alpha val="26000"/>
            </a:schemeClr>
          </a:solidFill>
        </p:spPr>
        <p:txBody>
          <a:bodyPr/>
          <a:lstStyle/>
          <a:p>
            <a:r>
              <a:rPr lang="es-BO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Sector privado</a:t>
            </a:r>
          </a:p>
        </p:txBody>
      </p:sp>
      <p:sp>
        <p:nvSpPr>
          <p:cNvPr id="10" name="Marcador de contenido 2">
            <a:extLst>
              <a:ext uri="{FF2B5EF4-FFF2-40B4-BE49-F238E27FC236}">
                <a16:creationId xmlns:a16="http://schemas.microsoft.com/office/drawing/2014/main" id="{73825CD2-3011-4DA4-8743-B1AD4C7BB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2564" y="4885866"/>
            <a:ext cx="10672536" cy="1657760"/>
          </a:xfrm>
          <a:solidFill>
            <a:schemeClr val="tx1">
              <a:alpha val="26000"/>
            </a:schemeClr>
          </a:solidFill>
        </p:spPr>
        <p:txBody>
          <a:bodyPr>
            <a:normAutofit/>
          </a:bodyPr>
          <a:lstStyle/>
          <a:p>
            <a:r>
              <a:rPr lang="es-BO" b="1" dirty="0"/>
              <a:t>En algunas empresas mineras hay mujeres que trabajan como conductoras de vehículos de alto tonelaje como el caso de MSC o en la empresa </a:t>
            </a:r>
            <a:r>
              <a:rPr lang="es-BO" b="1" dirty="0" err="1"/>
              <a:t>Sinchy</a:t>
            </a:r>
            <a:r>
              <a:rPr lang="es-BO" b="1" dirty="0"/>
              <a:t> Wayra donde también trabajan en los laboratorios o como conductoras de vehículos de alto tonelaje.</a:t>
            </a:r>
          </a:p>
        </p:txBody>
      </p:sp>
    </p:spTree>
    <p:extLst>
      <p:ext uri="{BB962C8B-B14F-4D97-AF65-F5344CB8AC3E}">
        <p14:creationId xmlns:p14="http://schemas.microsoft.com/office/powerpoint/2010/main" val="497859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C9A97B2-759F-436E-A8A3-A4F4F96166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53257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38200" y="365125"/>
            <a:ext cx="5649686" cy="1325563"/>
          </a:xfrm>
          <a:solidFill>
            <a:schemeClr val="bg1">
              <a:lumMod val="85000"/>
              <a:alpha val="64000"/>
            </a:schemeClr>
          </a:solidFill>
        </p:spPr>
        <p:txBody>
          <a:bodyPr>
            <a:normAutofit/>
          </a:bodyPr>
          <a:lstStyle/>
          <a:p>
            <a:r>
              <a:rPr lang="es-BO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Formación profesional</a:t>
            </a: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24D3FDDE-87B6-4656-95D0-5EDE283DDA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2662" cy="4351338"/>
          </a:xfrm>
          <a:solidFill>
            <a:schemeClr val="bg1">
              <a:lumMod val="85000"/>
              <a:alpha val="60000"/>
            </a:schemeClr>
          </a:solidFill>
        </p:spPr>
        <p:txBody>
          <a:bodyPr>
            <a:normAutofit fontScale="92500"/>
          </a:bodyPr>
          <a:lstStyle/>
          <a:p>
            <a:r>
              <a:rPr lang="es-BO" b="1" dirty="0"/>
              <a:t>Existen pocas profesionales en el ramo </a:t>
            </a:r>
          </a:p>
          <a:p>
            <a:r>
              <a:rPr lang="es-BO" b="1" dirty="0"/>
              <a:t>Esto se debe a factores de formación, por ejemplo:</a:t>
            </a:r>
          </a:p>
          <a:p>
            <a:r>
              <a:rPr lang="es-BO" b="1" dirty="0"/>
              <a:t>En las facultades de ingeniería de Minas, Geología y Metalurgia la presencia de las mujeres es mínima:</a:t>
            </a:r>
          </a:p>
          <a:p>
            <a:r>
              <a:rPr lang="es-BO" b="1" dirty="0"/>
              <a:t>En la Universidad Tomas Frías de Potosí, la Carrera de Ingeniería de Minas tiene 75 estudiantes mujeres de un total de 355 estudiantes y en la Carrera de Ingeniería de Procesos Metalúrgicos hay 83 mujeres de un total de 239 estudiantes. </a:t>
            </a:r>
          </a:p>
          <a:p>
            <a:r>
              <a:rPr lang="es-BO" b="1" dirty="0"/>
              <a:t>En la Universidad Técnica de Oruro  donde existe la Facultad de Minas, Metalurgia y Geología existen 100 mujeres de un total de 900 estudiantes.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B0F0E77-865D-45E5-A260-8E95F3B6DB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78324">
            <a:off x="10756955" y="74457"/>
            <a:ext cx="1225805" cy="159929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E739C14-C1CB-4A3E-96B3-4B00F240D1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12703">
            <a:off x="8134235" y="228259"/>
            <a:ext cx="1225805" cy="159929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35517FB-48AE-4409-AE65-8F5BB854F7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14988">
            <a:off x="3234868" y="5795963"/>
            <a:ext cx="1225805" cy="159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655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56FE00B-4247-4BCA-96B9-B61C09845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4271" y="209010"/>
            <a:ext cx="1472045" cy="971550"/>
          </a:xfrm>
          <a:prstGeom prst="rect">
            <a:avLst/>
          </a:prstGeom>
        </p:spPr>
      </p:pic>
      <p:pic>
        <p:nvPicPr>
          <p:cNvPr id="2050" name="Picture 2" descr="Resultado de imagen para machismo">
            <a:extLst>
              <a:ext uri="{FF2B5EF4-FFF2-40B4-BE49-F238E27FC236}">
                <a16:creationId xmlns:a16="http://schemas.microsoft.com/office/drawing/2014/main" id="{FB48E730-B33B-4A42-9DA9-6C51778500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90054" y="280988"/>
            <a:ext cx="5448300" cy="629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EF38299-207B-4F90-88EA-16411F0F7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446" y="350842"/>
            <a:ext cx="4433454" cy="929798"/>
          </a:xfrm>
          <a:solidFill>
            <a:schemeClr val="bg1">
              <a:alpha val="57000"/>
            </a:schemeClr>
          </a:solidFill>
        </p:spPr>
        <p:txBody>
          <a:bodyPr>
            <a:normAutofit/>
          </a:bodyPr>
          <a:lstStyle/>
          <a:p>
            <a:r>
              <a:rPr lang="es-BO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Causas y efectos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13CD80-6969-4336-8F4C-1C0FE1831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55753"/>
            <a:ext cx="5448300" cy="4096561"/>
          </a:xfrm>
        </p:spPr>
        <p:txBody>
          <a:bodyPr>
            <a:normAutofit fontScale="92500"/>
          </a:bodyPr>
          <a:lstStyle/>
          <a:p>
            <a:r>
              <a:rPr lang="es-BO" dirty="0"/>
              <a:t>Partimos de un discurso muy machista, donde </a:t>
            </a:r>
            <a:r>
              <a:rPr lang="es-BO" b="1" i="1" dirty="0"/>
              <a:t>las ramas técnicas  no son para las mujeres.</a:t>
            </a:r>
          </a:p>
          <a:p>
            <a:r>
              <a:rPr lang="es-BO" dirty="0"/>
              <a:t>No hay una valoración de las propias mujeres  sobre sus capacidades.</a:t>
            </a:r>
          </a:p>
          <a:p>
            <a:r>
              <a:rPr lang="es-BO" dirty="0"/>
              <a:t>Hay necesidad de cambiar el discurso pero eso solo se conseguirá con un cambio de las propias mujeres que deben empezar a valorar sus capacidades. </a:t>
            </a:r>
          </a:p>
          <a:p>
            <a:endParaRPr lang="es-BO" dirty="0"/>
          </a:p>
          <a:p>
            <a:endParaRPr lang="es-BO" dirty="0"/>
          </a:p>
          <a:p>
            <a:endParaRPr lang="es-B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3B73832-F603-4918-8DAF-105F6E75FE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2055" y="-466183"/>
            <a:ext cx="1558636" cy="10287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2FAD8A4-FB80-4CEC-A4D0-07690ED034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68532" y="-383921"/>
            <a:ext cx="1807028" cy="118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1688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E1CEF3B-9305-4CED-96BF-3B4DD873E7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B3560B8-D50C-400B-93FA-6C8DB9F00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996" y="478682"/>
            <a:ext cx="10515600" cy="1325563"/>
          </a:xfrm>
        </p:spPr>
        <p:txBody>
          <a:bodyPr/>
          <a:lstStyle/>
          <a:p>
            <a:r>
              <a:rPr lang="es-BO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Conclusiones y recomendaciones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01240E-1876-4067-87A5-AEF3972F5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4657" y="2719387"/>
            <a:ext cx="6214445" cy="4351338"/>
          </a:xfrm>
        </p:spPr>
        <p:txBody>
          <a:bodyPr/>
          <a:lstStyle/>
          <a:p>
            <a:r>
              <a:rPr lang="es-BO" dirty="0">
                <a:solidFill>
                  <a:schemeClr val="bg1"/>
                </a:solidFill>
              </a:rPr>
              <a:t>En los últimos 5 años   se ha notado un incremento  en el numero de mujeres  que se están formando en </a:t>
            </a:r>
            <a:r>
              <a:rPr lang="es-BO">
                <a:solidFill>
                  <a:schemeClr val="bg1"/>
                </a:solidFill>
              </a:rPr>
              <a:t>ramas técnica.</a:t>
            </a:r>
            <a:endParaRPr lang="es-BO" dirty="0">
              <a:solidFill>
                <a:schemeClr val="bg1"/>
              </a:solidFill>
            </a:endParaRPr>
          </a:p>
          <a:p>
            <a:r>
              <a:rPr lang="es-BO" dirty="0">
                <a:solidFill>
                  <a:schemeClr val="bg1"/>
                </a:solidFill>
              </a:rPr>
              <a:t>Hay necesidad de motivar la presencia de las mujeres con algunos incentivos  que deben partir de la propia academia.</a:t>
            </a:r>
          </a:p>
          <a:p>
            <a:endParaRPr lang="es-B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FBC1D12-911E-4076-A8DA-F9C2E53E6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12703">
            <a:off x="10176693" y="162512"/>
            <a:ext cx="1225805" cy="159929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E827722-A286-49F1-BBAD-E6F730ACC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068" y="6311900"/>
            <a:ext cx="1472045" cy="97155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3FD1272-DA6C-43B8-9202-86E7466A88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2329" y="5718969"/>
            <a:ext cx="1807028" cy="118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65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011"/>
          <a:stretch/>
        </p:blipFill>
        <p:spPr>
          <a:xfrm>
            <a:off x="0" y="401836"/>
            <a:ext cx="12192000" cy="389118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2832" y="-112514"/>
            <a:ext cx="1558636" cy="10287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1269" y="592931"/>
            <a:ext cx="1472045" cy="97155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3314" y="110729"/>
            <a:ext cx="1807028" cy="118586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D430AFA-D639-459F-8259-061F6BA9FB4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7998" y="4125172"/>
            <a:ext cx="4096004" cy="250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85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5750EC-0FB0-41CE-BC5F-824E0167E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922" y="887229"/>
            <a:ext cx="6142892" cy="1325563"/>
          </a:xfrm>
        </p:spPr>
        <p:txBody>
          <a:bodyPr>
            <a:normAutofit fontScale="90000"/>
          </a:bodyPr>
          <a:lstStyle/>
          <a:p>
            <a:r>
              <a:rPr lang="es-BO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Línea base socioeconómica de la mujer en la minería boliviana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5A2B08BE-208E-4CB6-8E93-6391E69A24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7248" y="262094"/>
            <a:ext cx="4585830" cy="6333812"/>
          </a:xfr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2725353-94A4-43C4-9C33-CE3A739DE4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876" y="4117948"/>
            <a:ext cx="2438399" cy="1585832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F4B19A31-4146-4406-BB74-CBD4CF1290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709" y="4645209"/>
            <a:ext cx="3116233" cy="761326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C5CA0358-F3E5-4F2E-9163-EFE110F4AEDA}"/>
              </a:ext>
            </a:extLst>
          </p:cNvPr>
          <p:cNvSpPr txBox="1">
            <a:spLocks/>
          </p:cNvSpPr>
          <p:nvPr/>
        </p:nvSpPr>
        <p:spPr>
          <a:xfrm>
            <a:off x="2602522" y="2828575"/>
            <a:ext cx="2452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BO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Elaborado por: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7612ABCB-F8A6-434E-B7C8-78B39E8D5583}"/>
              </a:ext>
            </a:extLst>
          </p:cNvPr>
          <p:cNvSpPr txBox="1">
            <a:spLocks/>
          </p:cNvSpPr>
          <p:nvPr/>
        </p:nvSpPr>
        <p:spPr>
          <a:xfrm>
            <a:off x="797169" y="5993576"/>
            <a:ext cx="5427785" cy="7613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BO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Descarga: </a:t>
            </a:r>
            <a:r>
              <a:rPr lang="es-BO" sz="2400" b="1" dirty="0">
                <a:latin typeface="Cambria Math" panose="02040503050406030204" pitchFamily="18" charset="0"/>
                <a:ea typeface="Cambria Math" panose="02040503050406030204" pitchFamily="18" charset="0"/>
                <a:hlinkClick r:id="rId5"/>
              </a:rPr>
              <a:t>www.cumbredelsajama.com</a:t>
            </a:r>
            <a:endParaRPr lang="es-BO" sz="24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5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3971925" cy="68580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2225" y="171994"/>
            <a:ext cx="7421092" cy="652217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8528" y="457200"/>
            <a:ext cx="7075715" cy="522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658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8085" y="0"/>
            <a:ext cx="7938406" cy="358658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1B3F46A-AEF9-4D2F-8BA1-361340DF87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4582" y="3429000"/>
            <a:ext cx="8239333" cy="341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067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180" r="5537" b="28524"/>
          <a:stretch/>
        </p:blipFill>
        <p:spPr>
          <a:xfrm>
            <a:off x="976833" y="668215"/>
            <a:ext cx="10136644" cy="440946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6502848" y="5021841"/>
            <a:ext cx="4343291" cy="4571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388478" y="5031956"/>
            <a:ext cx="4343291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84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48154"/>
            <a:ext cx="6843712" cy="579397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6326" y="195942"/>
            <a:ext cx="6206991" cy="6498772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49BD743-B5C2-40B2-9BE8-5FF83B1332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1231" y="402771"/>
            <a:ext cx="2157046" cy="73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344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381A6A5E-9052-4625-8EAD-FBBAD082028F}"/>
              </a:ext>
            </a:extLst>
          </p:cNvPr>
          <p:cNvSpPr/>
          <p:nvPr/>
        </p:nvSpPr>
        <p:spPr>
          <a:xfrm>
            <a:off x="8651631" y="5645150"/>
            <a:ext cx="3540369" cy="5969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BO" b="1" dirty="0">
                <a:latin typeface="Garamond" panose="02020404030301010803" pitchFamily="18" charset="0"/>
              </a:rPr>
              <a:t>ANALFABETISMO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229" y="1116248"/>
            <a:ext cx="11672107" cy="437015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r="44713" b="-26549"/>
          <a:stretch/>
        </p:blipFill>
        <p:spPr>
          <a:xfrm>
            <a:off x="420116" y="476248"/>
            <a:ext cx="2006562" cy="63999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r="75547" b="-48199"/>
          <a:stretch/>
        </p:blipFill>
        <p:spPr>
          <a:xfrm>
            <a:off x="7505700" y="5645150"/>
            <a:ext cx="1145931" cy="88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96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7193" r="47193"/>
          <a:stretch/>
        </p:blipFill>
        <p:spPr>
          <a:xfrm>
            <a:off x="-882996" y="427264"/>
            <a:ext cx="2872706" cy="550782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8763" y="978046"/>
            <a:ext cx="9058275" cy="575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773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922B309-73B7-40F8-A4F5-CD43E7B341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00" y="8716"/>
            <a:ext cx="12382500" cy="684948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8578" y="344714"/>
            <a:ext cx="4563422" cy="54229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43FB5D0-861A-4443-8E90-D5D1B78E7EEC}"/>
              </a:ext>
            </a:extLst>
          </p:cNvPr>
          <p:cNvSpPr txBox="1"/>
          <p:nvPr/>
        </p:nvSpPr>
        <p:spPr>
          <a:xfrm>
            <a:off x="330200" y="3721100"/>
            <a:ext cx="5956300" cy="2862322"/>
          </a:xfrm>
          <a:prstGeom prst="rect">
            <a:avLst/>
          </a:prstGeom>
          <a:solidFill>
            <a:schemeClr val="tx1"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BO" sz="2000" b="1" dirty="0">
                <a:solidFill>
                  <a:schemeClr val="bg1"/>
                </a:solidFill>
              </a:rPr>
              <a:t>El estudio fue elaborado gracias al apoyo económico de la ONG holandesa Solidaridad Network y la alianza estratégica con la organización boliviana Cumbre del Sajama.</a:t>
            </a:r>
          </a:p>
          <a:p>
            <a:r>
              <a:rPr lang="es-BO" sz="2000" b="1" dirty="0">
                <a:solidFill>
                  <a:schemeClr val="bg1"/>
                </a:solidFill>
              </a:rPr>
              <a:t>Busca visibilizar la problemática de la mujer minera en el país, en sus múltiples dimensiones y ser la base para diseñar futuras intervenciones a favor de este grupo vulnerable e incluso </a:t>
            </a:r>
            <a:r>
              <a:rPr lang="es-BO" sz="2000" b="1" dirty="0" err="1">
                <a:solidFill>
                  <a:schemeClr val="bg1"/>
                </a:solidFill>
              </a:rPr>
              <a:t>coadyudar</a:t>
            </a:r>
            <a:r>
              <a:rPr lang="es-BO" sz="2000" b="1" dirty="0">
                <a:solidFill>
                  <a:schemeClr val="bg1"/>
                </a:solidFill>
              </a:rPr>
              <a:t> eventuales políticas Estatales que puedan gestionarse en su beneficio.</a:t>
            </a:r>
          </a:p>
        </p:txBody>
      </p:sp>
    </p:spTree>
    <p:extLst>
      <p:ext uri="{BB962C8B-B14F-4D97-AF65-F5344CB8AC3E}">
        <p14:creationId xmlns:p14="http://schemas.microsoft.com/office/powerpoint/2010/main" val="11965569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371</Words>
  <Application>Microsoft Office PowerPoint</Application>
  <PresentationFormat>Panorámica</PresentationFormat>
  <Paragraphs>41</Paragraphs>
  <Slides>15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Garamond</vt:lpstr>
      <vt:lpstr>Tema de Office</vt:lpstr>
      <vt:lpstr>Presentación de PowerPoint</vt:lpstr>
      <vt:lpstr>Línea base socioeconómica de la mujer en la minería boliviana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En el sector privado la presencia de las mujeres es muy diferenciada</vt:lpstr>
      <vt:lpstr>Sector privado</vt:lpstr>
      <vt:lpstr>Formación profesional</vt:lpstr>
      <vt:lpstr>Causas y efectos</vt:lpstr>
      <vt:lpstr>Conclusiones y recomendaciones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Usuario</cp:lastModifiedBy>
  <cp:revision>59</cp:revision>
  <dcterms:created xsi:type="dcterms:W3CDTF">2018-06-20T02:33:33Z</dcterms:created>
  <dcterms:modified xsi:type="dcterms:W3CDTF">2018-12-06T19:35:21Z</dcterms:modified>
</cp:coreProperties>
</file>